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embeddedFontLst>
    <p:embeddedFont>
      <p:font typeface="Lora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Lora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Glacial Indifference" charset="1" panose="00000000000000000000"/>
      <p:regular r:id="rId23"/>
    </p:embeddedFont>
    <p:embeddedFont>
      <p:font typeface="Glacial Indifference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linkedin.com/in/okeoma10/" TargetMode="External" Type="http://schemas.openxmlformats.org/officeDocument/2006/relationships/hyperlink"/><Relationship Id="rId11" Target="https://github.com/row-huh" TargetMode="External" Type="http://schemas.openxmlformats.org/officeDocument/2006/relationships/hyperlink"/><Relationship Id="rId12" Target="https://github.com/OkeyAmy" TargetMode="External" Type="http://schemas.openxmlformats.org/officeDocument/2006/relationships/hyperlink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https://github.com/HassanMehmood41" TargetMode="External" Type="http://schemas.openxmlformats.org/officeDocument/2006/relationships/hyperlink"/><Relationship Id="rId5" Target="https://www.linkedin.com/in/hassan-mehmood-01a3a9247/" TargetMode="External" Type="http://schemas.openxmlformats.org/officeDocument/2006/relationships/hyperlink"/><Relationship Id="rId6" Target="https://www.linkedin.com/in/hassan-mehmood-01a3a9247/" TargetMode="External" Type="http://schemas.openxmlformats.org/officeDocument/2006/relationships/hyperlink"/><Relationship Id="rId7" Target="https://www.linkedin.com/in/joy-chris-odai-977154263/" TargetMode="External" Type="http://schemas.openxmlformats.org/officeDocument/2006/relationships/hyperlink"/><Relationship Id="rId8" Target="https://github.com/Labiokor" TargetMode="External" Type="http://schemas.openxmlformats.org/officeDocument/2006/relationships/hyperlink"/><Relationship Id="rId9" Target="https://www.linkedin.com/in/roha-pathan-687960272?utm_source=share&amp;utm_campaign=share_via&amp;utm_content=profile&amp;utm_medium=android_app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3040" y="-143603"/>
            <a:ext cx="838840" cy="829403"/>
          </a:xfrm>
          <a:custGeom>
            <a:avLst/>
            <a:gdLst/>
            <a:ahLst/>
            <a:cxnLst/>
            <a:rect r="r" b="b" t="t" l="l"/>
            <a:pathLst>
              <a:path h="829403" w="838840">
                <a:moveTo>
                  <a:pt x="0" y="0"/>
                </a:moveTo>
                <a:lnTo>
                  <a:pt x="838840" y="0"/>
                </a:lnTo>
                <a:lnTo>
                  <a:pt x="838840" y="829403"/>
                </a:lnTo>
                <a:lnTo>
                  <a:pt x="0" y="829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32938" y="4885785"/>
            <a:ext cx="847653" cy="838117"/>
          </a:xfrm>
          <a:custGeom>
            <a:avLst/>
            <a:gdLst/>
            <a:ahLst/>
            <a:cxnLst/>
            <a:rect r="r" b="b" t="t" l="l"/>
            <a:pathLst>
              <a:path h="838117" w="847653">
                <a:moveTo>
                  <a:pt x="0" y="0"/>
                </a:moveTo>
                <a:lnTo>
                  <a:pt x="847653" y="0"/>
                </a:lnTo>
                <a:lnTo>
                  <a:pt x="847653" y="838117"/>
                </a:lnTo>
                <a:lnTo>
                  <a:pt x="0" y="838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14145" y="3904890"/>
            <a:ext cx="992055" cy="980895"/>
          </a:xfrm>
          <a:custGeom>
            <a:avLst/>
            <a:gdLst/>
            <a:ahLst/>
            <a:cxnLst/>
            <a:rect r="r" b="b" t="t" l="l"/>
            <a:pathLst>
              <a:path h="980895" w="992055">
                <a:moveTo>
                  <a:pt x="0" y="0"/>
                </a:moveTo>
                <a:lnTo>
                  <a:pt x="992055" y="0"/>
                </a:lnTo>
                <a:lnTo>
                  <a:pt x="992055" y="980895"/>
                </a:lnTo>
                <a:lnTo>
                  <a:pt x="0" y="980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81195" y="32751"/>
            <a:ext cx="12280086" cy="6825249"/>
          </a:xfrm>
          <a:custGeom>
            <a:avLst/>
            <a:gdLst/>
            <a:ahLst/>
            <a:cxnLst/>
            <a:rect r="r" b="b" t="t" l="l"/>
            <a:pathLst>
              <a:path h="6825249" w="12280086">
                <a:moveTo>
                  <a:pt x="0" y="0"/>
                </a:moveTo>
                <a:lnTo>
                  <a:pt x="12280086" y="0"/>
                </a:lnTo>
                <a:lnTo>
                  <a:pt x="12280086" y="6825249"/>
                </a:lnTo>
                <a:lnTo>
                  <a:pt x="0" y="682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000"/>
            </a:blip>
            <a:stretch>
              <a:fillRect l="-6916" t="-19241" r="-8415" b="-66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62" y="6346717"/>
            <a:ext cx="499035" cy="499035"/>
          </a:xfrm>
          <a:custGeom>
            <a:avLst/>
            <a:gdLst/>
            <a:ahLst/>
            <a:cxnLst/>
            <a:rect r="r" b="b" t="t" l="l"/>
            <a:pathLst>
              <a:path h="499035" w="499035">
                <a:moveTo>
                  <a:pt x="0" y="0"/>
                </a:moveTo>
                <a:lnTo>
                  <a:pt x="499036" y="0"/>
                </a:lnTo>
                <a:lnTo>
                  <a:pt x="499036" y="499035"/>
                </a:lnTo>
                <a:lnTo>
                  <a:pt x="0" y="499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02353" y="6312890"/>
            <a:ext cx="1304383" cy="566690"/>
          </a:xfrm>
          <a:custGeom>
            <a:avLst/>
            <a:gdLst/>
            <a:ahLst/>
            <a:cxnLst/>
            <a:rect r="r" b="b" t="t" l="l"/>
            <a:pathLst>
              <a:path h="566690" w="1304383">
                <a:moveTo>
                  <a:pt x="0" y="0"/>
                </a:moveTo>
                <a:lnTo>
                  <a:pt x="1304383" y="0"/>
                </a:lnTo>
                <a:lnTo>
                  <a:pt x="1304383" y="566690"/>
                </a:lnTo>
                <a:lnTo>
                  <a:pt x="0" y="566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483" t="-44505" r="-14156" b="-4380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666" y="1119419"/>
            <a:ext cx="4985500" cy="278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5487" b="true">
                <a:solidFill>
                  <a:srgbClr val="345694">
                    <a:alpha val="80784"/>
                  </a:srgbClr>
                </a:solidFill>
                <a:latin typeface="Lora Bold"/>
                <a:ea typeface="Lora Bold"/>
                <a:cs typeface="Lora Bold"/>
                <a:sym typeface="Lora Bold"/>
              </a:rPr>
              <a:t>Lokahi Innovation In Healthcare     Hackathon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12845" y="6277870"/>
            <a:ext cx="1138316" cy="636729"/>
          </a:xfrm>
          <a:custGeom>
            <a:avLst/>
            <a:gdLst/>
            <a:ahLst/>
            <a:cxnLst/>
            <a:rect r="r" b="b" t="t" l="l"/>
            <a:pathLst>
              <a:path h="636729" w="1138316">
                <a:moveTo>
                  <a:pt x="0" y="0"/>
                </a:moveTo>
                <a:lnTo>
                  <a:pt x="1138316" y="0"/>
                </a:lnTo>
                <a:lnTo>
                  <a:pt x="1138316" y="636729"/>
                </a:lnTo>
                <a:lnTo>
                  <a:pt x="0" y="6367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0849" y="6346717"/>
            <a:ext cx="1027045" cy="483076"/>
          </a:xfrm>
          <a:custGeom>
            <a:avLst/>
            <a:gdLst/>
            <a:ahLst/>
            <a:cxnLst/>
            <a:rect r="r" b="b" t="t" l="l"/>
            <a:pathLst>
              <a:path h="483076" w="1027045">
                <a:moveTo>
                  <a:pt x="0" y="0"/>
                </a:moveTo>
                <a:lnTo>
                  <a:pt x="1027045" y="0"/>
                </a:lnTo>
                <a:lnTo>
                  <a:pt x="1027045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180" r="0" b="-1418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47388" y="5926679"/>
            <a:ext cx="1297627" cy="916071"/>
          </a:xfrm>
          <a:custGeom>
            <a:avLst/>
            <a:gdLst/>
            <a:ahLst/>
            <a:cxnLst/>
            <a:rect r="r" b="b" t="t" l="l"/>
            <a:pathLst>
              <a:path h="916071" w="1297627">
                <a:moveTo>
                  <a:pt x="0" y="0"/>
                </a:moveTo>
                <a:lnTo>
                  <a:pt x="1297627" y="0"/>
                </a:lnTo>
                <a:lnTo>
                  <a:pt x="1297627" y="916071"/>
                </a:lnTo>
                <a:lnTo>
                  <a:pt x="0" y="916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080" t="0" r="-1138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0605" y="4771485"/>
            <a:ext cx="2706167" cy="71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  <a:spcBef>
                <a:spcPct val="0"/>
              </a:spcBef>
            </a:pPr>
            <a:r>
              <a:rPr lang="en-US" sz="3973">
                <a:solidFill>
                  <a:srgbClr val="345694"/>
                </a:solidFill>
                <a:latin typeface="Poppins"/>
                <a:ea typeface="Poppins"/>
                <a:cs typeface="Poppins"/>
                <a:sym typeface="Poppins"/>
              </a:rPr>
              <a:t>MALAMA 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14" r="-4679" b="-8881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4089" y="0"/>
            <a:ext cx="7551026" cy="6975207"/>
            <a:chOff x="0" y="0"/>
            <a:chExt cx="2983121" cy="2755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83121" cy="2755637"/>
            </a:xfrm>
            <a:custGeom>
              <a:avLst/>
              <a:gdLst/>
              <a:ahLst/>
              <a:cxnLst/>
              <a:rect r="r" b="b" t="t" l="l"/>
              <a:pathLst>
                <a:path h="2755637" w="2983121">
                  <a:moveTo>
                    <a:pt x="0" y="0"/>
                  </a:moveTo>
                  <a:lnTo>
                    <a:pt x="2983121" y="0"/>
                  </a:lnTo>
                  <a:lnTo>
                    <a:pt x="2983121" y="2755637"/>
                  </a:lnTo>
                  <a:lnTo>
                    <a:pt x="0" y="2755637"/>
                  </a:lnTo>
                  <a:close/>
                </a:path>
              </a:pathLst>
            </a:custGeom>
            <a:solidFill>
              <a:srgbClr val="454979">
                <a:alpha val="8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983121" cy="2774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1849" y="2332806"/>
            <a:ext cx="6682920" cy="240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832" indent="-165416" lvl="1">
              <a:lnSpc>
                <a:spcPts val="2145"/>
              </a:lnSpc>
              <a:buFont typeface="Arial"/>
              <a:buChar char="•"/>
            </a:pPr>
            <a:r>
              <a:rPr lang="en-US" b="true" sz="15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Primary Market:</a:t>
            </a:r>
          </a:p>
          <a:p>
            <a:pPr algn="l" marL="661664" indent="-220555" lvl="2">
              <a:lnSpc>
                <a:spcPts val="2145"/>
              </a:lnSpc>
              <a:buFont typeface="Arial"/>
              <a:buChar char="⚬"/>
            </a:pPr>
            <a:r>
              <a:rPr lang="en-US" b="true" sz="15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Individuals aged 18-45 in urban and semi-urban areas with smartphone access.</a:t>
            </a:r>
          </a:p>
          <a:p>
            <a:pPr algn="l" marL="661664" indent="-220555" lvl="2">
              <a:lnSpc>
                <a:spcPts val="2145"/>
              </a:lnSpc>
              <a:buFont typeface="Arial"/>
              <a:buChar char="⚬"/>
            </a:pPr>
            <a:r>
              <a:rPr lang="en-US" b="true" sz="15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Health-conscious users actively seeking skin care advice.</a:t>
            </a:r>
          </a:p>
          <a:p>
            <a:pPr algn="l" marL="330832" indent="-165416" lvl="1">
              <a:lnSpc>
                <a:spcPts val="2145"/>
              </a:lnSpc>
              <a:buFont typeface="Arial"/>
              <a:buChar char="•"/>
            </a:pPr>
            <a:r>
              <a:rPr lang="en-US" b="true" sz="15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Secondary Market:</a:t>
            </a:r>
          </a:p>
          <a:p>
            <a:pPr algn="l" marL="661664" indent="-220555" lvl="2">
              <a:lnSpc>
                <a:spcPts val="2145"/>
              </a:lnSpc>
              <a:buFont typeface="Arial"/>
              <a:buChar char="⚬"/>
            </a:pPr>
            <a:r>
              <a:rPr lang="en-US" sz="15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Clinics in rural areas to support practitioners without dermatology expertise.</a:t>
            </a:r>
          </a:p>
          <a:p>
            <a:pPr algn="l" marL="661664" indent="-220555" lvl="2">
              <a:lnSpc>
                <a:spcPts val="2145"/>
              </a:lnSpc>
              <a:buFont typeface="Arial"/>
              <a:buChar char="⚬"/>
            </a:pPr>
            <a:r>
              <a:rPr lang="en-US" sz="15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Employers offering healthcare solutions for employees (B2B).</a:t>
            </a:r>
          </a:p>
          <a:p>
            <a:pPr algn="l">
              <a:lnSpc>
                <a:spcPts val="223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1849" y="1255857"/>
            <a:ext cx="4962940" cy="71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8"/>
              </a:lnSpc>
              <a:spcBef>
                <a:spcPct val="0"/>
              </a:spcBef>
            </a:pPr>
            <a:r>
              <a:rPr lang="en-US" b="true" sz="4184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Target Audience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68" r="-7980" b="-140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4089" y="0"/>
            <a:ext cx="7551026" cy="6975207"/>
            <a:chOff x="0" y="0"/>
            <a:chExt cx="2983121" cy="27556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83121" cy="2755637"/>
            </a:xfrm>
            <a:custGeom>
              <a:avLst/>
              <a:gdLst/>
              <a:ahLst/>
              <a:cxnLst/>
              <a:rect r="r" b="b" t="t" l="l"/>
              <a:pathLst>
                <a:path h="2755637" w="2983121">
                  <a:moveTo>
                    <a:pt x="0" y="0"/>
                  </a:moveTo>
                  <a:lnTo>
                    <a:pt x="2983121" y="0"/>
                  </a:lnTo>
                  <a:lnTo>
                    <a:pt x="2983121" y="2755637"/>
                  </a:lnTo>
                  <a:lnTo>
                    <a:pt x="0" y="2755637"/>
                  </a:lnTo>
                  <a:close/>
                </a:path>
              </a:pathLst>
            </a:custGeom>
            <a:solidFill>
              <a:srgbClr val="93908E">
                <a:alpha val="8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983121" cy="2774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4017" y="1758520"/>
            <a:ext cx="6682920" cy="386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0833" indent="-165416" lvl="1">
              <a:lnSpc>
                <a:spcPts val="2145"/>
              </a:lnSpc>
              <a:buFont typeface="Arial"/>
              <a:buChar char="•"/>
            </a:pPr>
            <a:r>
              <a:rPr lang="en-US" b="true" sz="15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Freemium Model:</a:t>
            </a:r>
          </a:p>
          <a:p>
            <a:pPr algn="l" marL="688335" indent="-229445" lvl="2">
              <a:lnSpc>
                <a:spcPts val="2231"/>
              </a:lnSpc>
              <a:buFont typeface="Arial"/>
              <a:buChar char="⚬"/>
            </a:pPr>
            <a:r>
              <a:rPr lang="en-US" b="true" sz="15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Free Tier:</a:t>
            </a:r>
            <a:r>
              <a:rPr lang="en-US" sz="15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Limited features like basic disease classification and general recommendations.</a:t>
            </a:r>
          </a:p>
          <a:p>
            <a:pPr algn="l" marL="688335" indent="-229445" lvl="2">
              <a:lnSpc>
                <a:spcPts val="2231"/>
              </a:lnSpc>
              <a:buFont typeface="Arial"/>
              <a:buChar char="⚬"/>
            </a:pPr>
            <a:r>
              <a:rPr lang="en-US" b="true" sz="15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Paid Tier: </a:t>
            </a:r>
            <a:r>
              <a:rPr lang="en-US" sz="15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Advanced features, including detailed condition analysis, personalized remedies, and dermatologist referrals.</a:t>
            </a:r>
          </a:p>
          <a:p>
            <a:pPr algn="l" marL="344168" indent="-172084" lvl="1">
              <a:lnSpc>
                <a:spcPts val="2231"/>
              </a:lnSpc>
              <a:buFont typeface="Arial"/>
              <a:buChar char="•"/>
            </a:pPr>
            <a:r>
              <a:rPr lang="en-US" b="true" sz="15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Partnerships:</a:t>
            </a:r>
          </a:p>
          <a:p>
            <a:pPr algn="l" marL="688335" indent="-229445" lvl="2">
              <a:lnSpc>
                <a:spcPts val="2231"/>
              </a:lnSpc>
              <a:buFont typeface="Arial"/>
              <a:buChar char="⚬"/>
            </a:pPr>
            <a:r>
              <a:rPr lang="en-US" sz="15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Dermatology clinics for referrals.</a:t>
            </a:r>
          </a:p>
          <a:p>
            <a:pPr algn="l" marL="688335" indent="-229445" lvl="2">
              <a:lnSpc>
                <a:spcPts val="2231"/>
              </a:lnSpc>
              <a:buFont typeface="Arial"/>
              <a:buChar char="⚬"/>
            </a:pPr>
            <a:r>
              <a:rPr lang="en-US" sz="15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Skincare brands for treatment solutions and product recommendations.</a:t>
            </a:r>
          </a:p>
          <a:p>
            <a:pPr algn="l" marL="688335" indent="-229445" lvl="2">
              <a:lnSpc>
                <a:spcPts val="2231"/>
              </a:lnSpc>
              <a:buFont typeface="Arial"/>
              <a:buChar char="⚬"/>
            </a:pPr>
            <a:r>
              <a:rPr lang="en-US" sz="15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Telemedicine platforms for integrating doctor consultations.</a:t>
            </a:r>
          </a:p>
          <a:p>
            <a:pPr algn="l" marL="344168" indent="-172084" lvl="1">
              <a:lnSpc>
                <a:spcPts val="2231"/>
              </a:lnSpc>
              <a:buFont typeface="Arial"/>
              <a:buChar char="•"/>
            </a:pPr>
            <a:r>
              <a:rPr lang="en-US" b="true" sz="159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Enterprise Sales: </a:t>
            </a:r>
            <a:r>
              <a:rPr lang="en-US" sz="15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Offer licensing to hospitals and clinics to integrate MalamaAI into their systems.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5891" y="751359"/>
            <a:ext cx="3833340" cy="62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2"/>
              </a:lnSpc>
              <a:spcBef>
                <a:spcPct val="0"/>
              </a:spcBef>
            </a:pPr>
            <a:r>
              <a:rPr lang="en-US" b="true" sz="3644">
                <a:solidFill>
                  <a:srgbClr val="FE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Business Model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0036306" cy="7200744"/>
          </a:xfrm>
          <a:custGeom>
            <a:avLst/>
            <a:gdLst/>
            <a:ahLst/>
            <a:cxnLst/>
            <a:rect r="r" b="b" t="t" l="l"/>
            <a:pathLst>
              <a:path h="7200744" w="20036306">
                <a:moveTo>
                  <a:pt x="0" y="0"/>
                </a:moveTo>
                <a:lnTo>
                  <a:pt x="20036306" y="0"/>
                </a:lnTo>
                <a:lnTo>
                  <a:pt x="20036306" y="7200744"/>
                </a:lnTo>
                <a:lnTo>
                  <a:pt x="0" y="7200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-41916" r="-4564" b="-399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4745" y="-194726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4745" y="6172200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0528" y="2635842"/>
            <a:ext cx="2464189" cy="3159044"/>
            <a:chOff x="0" y="0"/>
            <a:chExt cx="973507" cy="12480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3507" cy="1248017"/>
            </a:xfrm>
            <a:custGeom>
              <a:avLst/>
              <a:gdLst/>
              <a:ahLst/>
              <a:cxnLst/>
              <a:rect r="r" b="b" t="t" l="l"/>
              <a:pathLst>
                <a:path h="1248017" w="973507">
                  <a:moveTo>
                    <a:pt x="106820" y="0"/>
                  </a:moveTo>
                  <a:lnTo>
                    <a:pt x="866687" y="0"/>
                  </a:lnTo>
                  <a:cubicBezTo>
                    <a:pt x="925682" y="0"/>
                    <a:pt x="973507" y="47825"/>
                    <a:pt x="973507" y="106820"/>
                  </a:cubicBezTo>
                  <a:lnTo>
                    <a:pt x="973507" y="1141197"/>
                  </a:lnTo>
                  <a:cubicBezTo>
                    <a:pt x="973507" y="1169528"/>
                    <a:pt x="962253" y="1196698"/>
                    <a:pt x="942220" y="1216730"/>
                  </a:cubicBezTo>
                  <a:cubicBezTo>
                    <a:pt x="922187" y="1236763"/>
                    <a:pt x="895017" y="1248017"/>
                    <a:pt x="866687" y="1248017"/>
                  </a:cubicBezTo>
                  <a:lnTo>
                    <a:pt x="106820" y="1248017"/>
                  </a:lnTo>
                  <a:cubicBezTo>
                    <a:pt x="47825" y="1248017"/>
                    <a:pt x="0" y="1200192"/>
                    <a:pt x="0" y="1141197"/>
                  </a:cubicBezTo>
                  <a:lnTo>
                    <a:pt x="0" y="106820"/>
                  </a:lnTo>
                  <a:cubicBezTo>
                    <a:pt x="0" y="47825"/>
                    <a:pt x="47825" y="0"/>
                    <a:pt x="106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973507" cy="126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99188" y="245203"/>
            <a:ext cx="4556125" cy="79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3"/>
              </a:lnSpc>
              <a:spcBef>
                <a:spcPct val="0"/>
              </a:spcBef>
            </a:pPr>
            <a:r>
              <a:rPr lang="en-US" b="true" sz="468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Team Members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7959" y="3056352"/>
            <a:ext cx="2316758" cy="35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b="true" sz="208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Hassan Mehmood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786803" y="4883072"/>
            <a:ext cx="4446881" cy="564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  <a:spcBef>
                <a:spcPct val="0"/>
              </a:spcBef>
            </a:pPr>
            <a:r>
              <a:rPr lang="en-US" b="true" sz="3281" u="sng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  <a:hlinkClick r:id="rId4" tooltip="https://github.com/HassanMehmood41"/>
              </a:rPr>
              <a:t>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5800" y="4041418"/>
            <a:ext cx="1501676" cy="43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3"/>
              </a:lnSpc>
              <a:spcBef>
                <a:spcPct val="0"/>
              </a:spcBef>
            </a:pPr>
            <a:r>
              <a:rPr lang="en-US" b="true" sz="2581" u="sng">
                <a:solidFill>
                  <a:srgbClr val="004AAD"/>
                </a:solidFill>
                <a:latin typeface="Lora Bold"/>
                <a:ea typeface="Lora Bold"/>
                <a:cs typeface="Lora Bold"/>
                <a:sym typeface="Lora Bold"/>
                <a:hlinkClick r:id="rId5" tooltip="https://www.linkedin.com/in/hassan-mehmood-01a3a9247/"/>
              </a:rPr>
              <a:t>LinkedIn</a:t>
            </a:r>
            <a:r>
              <a:rPr lang="en-US" sz="2581" u="sng">
                <a:solidFill>
                  <a:srgbClr val="004AAD"/>
                </a:solidFill>
                <a:latin typeface="Lora"/>
                <a:ea typeface="Lora"/>
                <a:cs typeface="Lora"/>
                <a:sym typeface="Lora"/>
                <a:hlinkClick r:id="rId6" tooltip="https://www.linkedin.com/in/hassan-mehmood-01a3a9247/"/>
              </a:rPr>
              <a:t>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091124" y="2635842"/>
            <a:ext cx="2464189" cy="3159044"/>
            <a:chOff x="0" y="0"/>
            <a:chExt cx="973507" cy="12480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3507" cy="1248017"/>
            </a:xfrm>
            <a:custGeom>
              <a:avLst/>
              <a:gdLst/>
              <a:ahLst/>
              <a:cxnLst/>
              <a:rect r="r" b="b" t="t" l="l"/>
              <a:pathLst>
                <a:path h="1248017" w="973507">
                  <a:moveTo>
                    <a:pt x="106820" y="0"/>
                  </a:moveTo>
                  <a:lnTo>
                    <a:pt x="866687" y="0"/>
                  </a:lnTo>
                  <a:cubicBezTo>
                    <a:pt x="925682" y="0"/>
                    <a:pt x="973507" y="47825"/>
                    <a:pt x="973507" y="106820"/>
                  </a:cubicBezTo>
                  <a:lnTo>
                    <a:pt x="973507" y="1141197"/>
                  </a:lnTo>
                  <a:cubicBezTo>
                    <a:pt x="973507" y="1169528"/>
                    <a:pt x="962253" y="1196698"/>
                    <a:pt x="942220" y="1216730"/>
                  </a:cubicBezTo>
                  <a:cubicBezTo>
                    <a:pt x="922187" y="1236763"/>
                    <a:pt x="895017" y="1248017"/>
                    <a:pt x="866687" y="1248017"/>
                  </a:cubicBezTo>
                  <a:lnTo>
                    <a:pt x="106820" y="1248017"/>
                  </a:lnTo>
                  <a:cubicBezTo>
                    <a:pt x="47825" y="1248017"/>
                    <a:pt x="0" y="1200192"/>
                    <a:pt x="0" y="1141197"/>
                  </a:cubicBezTo>
                  <a:lnTo>
                    <a:pt x="0" y="106820"/>
                  </a:lnTo>
                  <a:cubicBezTo>
                    <a:pt x="0" y="47825"/>
                    <a:pt x="47825" y="0"/>
                    <a:pt x="106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973507" cy="126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042011" y="2635842"/>
            <a:ext cx="2464189" cy="3159044"/>
            <a:chOff x="0" y="0"/>
            <a:chExt cx="973507" cy="12480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3507" cy="1248017"/>
            </a:xfrm>
            <a:custGeom>
              <a:avLst/>
              <a:gdLst/>
              <a:ahLst/>
              <a:cxnLst/>
              <a:rect r="r" b="b" t="t" l="l"/>
              <a:pathLst>
                <a:path h="1248017" w="973507">
                  <a:moveTo>
                    <a:pt x="106820" y="0"/>
                  </a:moveTo>
                  <a:lnTo>
                    <a:pt x="866687" y="0"/>
                  </a:lnTo>
                  <a:cubicBezTo>
                    <a:pt x="925682" y="0"/>
                    <a:pt x="973507" y="47825"/>
                    <a:pt x="973507" y="106820"/>
                  </a:cubicBezTo>
                  <a:lnTo>
                    <a:pt x="973507" y="1141197"/>
                  </a:lnTo>
                  <a:cubicBezTo>
                    <a:pt x="973507" y="1169528"/>
                    <a:pt x="962253" y="1196698"/>
                    <a:pt x="942220" y="1216730"/>
                  </a:cubicBezTo>
                  <a:cubicBezTo>
                    <a:pt x="922187" y="1236763"/>
                    <a:pt x="895017" y="1248017"/>
                    <a:pt x="866687" y="1248017"/>
                  </a:cubicBezTo>
                  <a:lnTo>
                    <a:pt x="106820" y="1248017"/>
                  </a:lnTo>
                  <a:cubicBezTo>
                    <a:pt x="47825" y="1248017"/>
                    <a:pt x="0" y="1200192"/>
                    <a:pt x="0" y="1141197"/>
                  </a:cubicBezTo>
                  <a:lnTo>
                    <a:pt x="0" y="106820"/>
                  </a:lnTo>
                  <a:cubicBezTo>
                    <a:pt x="0" y="47825"/>
                    <a:pt x="47825" y="0"/>
                    <a:pt x="106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973507" cy="126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3"/>
                </a:lnSpc>
              </a:pPr>
              <a:r>
                <a:rPr lang="en-US" b="true" sz="118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66567" y="2635842"/>
            <a:ext cx="2464189" cy="3159044"/>
            <a:chOff x="0" y="0"/>
            <a:chExt cx="973507" cy="12480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73507" cy="1248017"/>
            </a:xfrm>
            <a:custGeom>
              <a:avLst/>
              <a:gdLst/>
              <a:ahLst/>
              <a:cxnLst/>
              <a:rect r="r" b="b" t="t" l="l"/>
              <a:pathLst>
                <a:path h="1248017" w="973507">
                  <a:moveTo>
                    <a:pt x="106820" y="0"/>
                  </a:moveTo>
                  <a:lnTo>
                    <a:pt x="866687" y="0"/>
                  </a:lnTo>
                  <a:cubicBezTo>
                    <a:pt x="925682" y="0"/>
                    <a:pt x="973507" y="47825"/>
                    <a:pt x="973507" y="106820"/>
                  </a:cubicBezTo>
                  <a:lnTo>
                    <a:pt x="973507" y="1141197"/>
                  </a:lnTo>
                  <a:cubicBezTo>
                    <a:pt x="973507" y="1169528"/>
                    <a:pt x="962253" y="1196698"/>
                    <a:pt x="942220" y="1216730"/>
                  </a:cubicBezTo>
                  <a:cubicBezTo>
                    <a:pt x="922187" y="1236763"/>
                    <a:pt x="895017" y="1248017"/>
                    <a:pt x="866687" y="1248017"/>
                  </a:cubicBezTo>
                  <a:lnTo>
                    <a:pt x="106820" y="1248017"/>
                  </a:lnTo>
                  <a:cubicBezTo>
                    <a:pt x="47825" y="1248017"/>
                    <a:pt x="0" y="1200192"/>
                    <a:pt x="0" y="1141197"/>
                  </a:cubicBezTo>
                  <a:lnTo>
                    <a:pt x="0" y="106820"/>
                  </a:lnTo>
                  <a:cubicBezTo>
                    <a:pt x="0" y="47825"/>
                    <a:pt x="47825" y="0"/>
                    <a:pt x="1068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973507" cy="1267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3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77250" y="2882258"/>
            <a:ext cx="2143399" cy="714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  <a:spcBef>
                <a:spcPct val="0"/>
              </a:spcBef>
            </a:pPr>
            <a:r>
              <a:rPr lang="en-US" b="true" sz="207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Labiokor Chris-Odai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88202" y="4041418"/>
            <a:ext cx="2464189" cy="42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3"/>
              </a:lnSpc>
              <a:spcBef>
                <a:spcPct val="0"/>
              </a:spcBef>
            </a:pPr>
            <a:r>
              <a:rPr lang="en-US" b="true" sz="2481" u="sng">
                <a:solidFill>
                  <a:srgbClr val="004AAD"/>
                </a:solidFill>
                <a:latin typeface="Lora Bold"/>
                <a:ea typeface="Lora Bold"/>
                <a:cs typeface="Lora Bold"/>
                <a:sym typeface="Lora Bold"/>
                <a:hlinkClick r:id="rId7" tooltip="https://www.linkedin.com/in/joy-chris-odai-977154263/"/>
              </a:rPr>
              <a:t>LinkedIn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56460" y="4916108"/>
            <a:ext cx="2464189" cy="49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b="true" sz="2881" u="sng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  <a:hlinkClick r:id="rId8" tooltip="https://github.com/Labiokor"/>
              </a:rPr>
              <a:t>GitHub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42011" y="2832843"/>
            <a:ext cx="2464189" cy="42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3"/>
              </a:lnSpc>
              <a:spcBef>
                <a:spcPct val="0"/>
              </a:spcBef>
            </a:pPr>
            <a:r>
              <a:rPr lang="en-US" b="true" sz="248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Roha Pathan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42011" y="4267234"/>
            <a:ext cx="2464189" cy="40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381" u="sng">
                <a:solidFill>
                  <a:srgbClr val="004AAD"/>
                </a:solidFill>
                <a:latin typeface="Lora Bold"/>
                <a:ea typeface="Lora Bold"/>
                <a:cs typeface="Lora Bold"/>
                <a:sym typeface="Lora Bold"/>
                <a:hlinkClick r:id="rId9" tooltip="https://www.linkedin.com/in/roha-pathan-687960272?utm_source=share&amp;utm_campaign=share_via&amp;utm_content=profile&amp;utm_medium=android_app"/>
              </a:rPr>
              <a:t>LinkedIn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66567" y="4267234"/>
            <a:ext cx="2464189" cy="40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  <a:spcBef>
                <a:spcPct val="0"/>
              </a:spcBef>
            </a:pPr>
            <a:r>
              <a:rPr lang="en-US" b="true" sz="2381" u="sng">
                <a:solidFill>
                  <a:srgbClr val="004AAD"/>
                </a:solidFill>
                <a:latin typeface="Lora Bold"/>
                <a:ea typeface="Lora Bold"/>
                <a:cs typeface="Lora Bold"/>
                <a:sym typeface="Lora Bold"/>
                <a:hlinkClick r:id="rId10" tooltip="https://www.linkedin.com/in/okeoma10/"/>
              </a:rPr>
              <a:t>LinkedIn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42011" y="4863620"/>
            <a:ext cx="2464189" cy="43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3"/>
              </a:lnSpc>
              <a:spcBef>
                <a:spcPct val="0"/>
              </a:spcBef>
            </a:pPr>
            <a:r>
              <a:rPr lang="en-US" b="true" sz="2581" u="sng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  <a:hlinkClick r:id="rId11" tooltip="https://github.com/row-huh"/>
              </a:rPr>
              <a:t>GitHub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87297" y="4960257"/>
            <a:ext cx="2464189" cy="43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3"/>
              </a:lnSpc>
              <a:spcBef>
                <a:spcPct val="0"/>
              </a:spcBef>
            </a:pPr>
            <a:r>
              <a:rPr lang="en-US" b="true" sz="2581" u="sng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  <a:hlinkClick r:id="rId12" tooltip="https://github.com/OkeyAmy"/>
              </a:rPr>
              <a:t>GitHub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410654" y="2976024"/>
            <a:ext cx="1776016" cy="49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3"/>
              </a:lnSpc>
              <a:spcBef>
                <a:spcPct val="0"/>
              </a:spcBef>
            </a:pPr>
            <a:r>
              <a:rPr lang="en-US" b="true" sz="288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Okey Amy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4745" y="-194726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4745" y="6172200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745" y="-295095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6255" y="6172200"/>
            <a:ext cx="992055" cy="980895"/>
          </a:xfrm>
          <a:custGeom>
            <a:avLst/>
            <a:gdLst/>
            <a:ahLst/>
            <a:cxnLst/>
            <a:rect r="r" b="b" t="t" l="l"/>
            <a:pathLst>
              <a:path h="980895" w="992055">
                <a:moveTo>
                  <a:pt x="0" y="0"/>
                </a:moveTo>
                <a:lnTo>
                  <a:pt x="992055" y="0"/>
                </a:lnTo>
                <a:lnTo>
                  <a:pt x="992055" y="980895"/>
                </a:lnTo>
                <a:lnTo>
                  <a:pt x="0" y="980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3543" y="0"/>
            <a:ext cx="7194824" cy="6858000"/>
          </a:xfrm>
          <a:custGeom>
            <a:avLst/>
            <a:gdLst/>
            <a:ahLst/>
            <a:cxnLst/>
            <a:rect r="r" b="b" t="t" l="l"/>
            <a:pathLst>
              <a:path h="6858000" w="7194824">
                <a:moveTo>
                  <a:pt x="0" y="0"/>
                </a:moveTo>
                <a:lnTo>
                  <a:pt x="7194824" y="0"/>
                </a:lnTo>
                <a:lnTo>
                  <a:pt x="719482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50" t="0" r="-2886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9659" y="1394293"/>
            <a:ext cx="6123361" cy="477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</a:p>
          <a:p>
            <a:pPr algn="l" marL="549672" indent="-274836" lvl="1">
              <a:lnSpc>
                <a:spcPts val="2545"/>
              </a:lnSpc>
              <a:buFont typeface="Arial"/>
              <a:buChar char="•"/>
            </a:pPr>
            <a:r>
              <a:rPr lang="en-US" sz="2545">
                <a:solidFill>
                  <a:srgbClr val="141C2A"/>
                </a:solidFill>
                <a:latin typeface="Lora"/>
                <a:ea typeface="Lora"/>
                <a:cs typeface="Lora"/>
                <a:sym typeface="Lora"/>
              </a:rPr>
              <a:t>Skin diseases affect millions of people worldwide, with many conditions requiring early detection for effective treatment.</a:t>
            </a:r>
          </a:p>
          <a:p>
            <a:pPr algn="ctr">
              <a:lnSpc>
                <a:spcPts val="2545"/>
              </a:lnSpc>
            </a:pPr>
          </a:p>
          <a:p>
            <a:pPr algn="l" marL="549672" indent="-274836" lvl="1">
              <a:lnSpc>
                <a:spcPts val="2545"/>
              </a:lnSpc>
              <a:buFont typeface="Arial"/>
              <a:buChar char="•"/>
            </a:pPr>
            <a:r>
              <a:rPr lang="en-US" sz="2545">
                <a:solidFill>
                  <a:srgbClr val="141C2A"/>
                </a:solidFill>
                <a:latin typeface="Lora"/>
                <a:ea typeface="Lora"/>
                <a:cs typeface="Lora"/>
                <a:sym typeface="Lora"/>
              </a:rPr>
              <a:t>Malama is a Hawaiian word that means “to care”.</a:t>
            </a:r>
          </a:p>
          <a:p>
            <a:pPr algn="ctr">
              <a:lnSpc>
                <a:spcPts val="2545"/>
              </a:lnSpc>
            </a:pPr>
            <a:r>
              <a:rPr lang="en-US" sz="2545">
                <a:solidFill>
                  <a:srgbClr val="141C2A"/>
                </a:solidFill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 algn="l" marL="530640" indent="-265320" lvl="1">
              <a:lnSpc>
                <a:spcPts val="2457"/>
              </a:lnSpc>
              <a:buFont typeface="Arial"/>
              <a:buChar char="•"/>
            </a:pPr>
            <a:r>
              <a:rPr lang="en-US" sz="2457">
                <a:solidFill>
                  <a:srgbClr val="141C2A"/>
                </a:solidFill>
                <a:latin typeface="Lora"/>
                <a:ea typeface="Lora"/>
                <a:cs typeface="Lora"/>
                <a:sym typeface="Lora"/>
              </a:rPr>
              <a:t>Malama Ai is an ai skin disease detection tool that accepts images of a skin patch and predicts the disease.</a:t>
            </a:r>
          </a:p>
          <a:p>
            <a:pPr algn="ctr">
              <a:lnSpc>
                <a:spcPts val="2545"/>
              </a:lnSpc>
            </a:pPr>
          </a:p>
          <a:p>
            <a:pPr algn="ctr">
              <a:lnSpc>
                <a:spcPts val="2545"/>
              </a:lnSpc>
            </a:pPr>
            <a:r>
              <a:rPr lang="en-US" sz="2545">
                <a:solidFill>
                  <a:srgbClr val="141C2A"/>
                </a:solidFill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 algn="ctr">
              <a:lnSpc>
                <a:spcPts val="254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62355" y="145449"/>
            <a:ext cx="3197324" cy="51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68" r="-7980" b="-140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4745" y="-295095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4745" y="6172200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7948429" cy="7052726"/>
            <a:chOff x="0" y="0"/>
            <a:chExt cx="3140120" cy="27862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40120" cy="2786262"/>
            </a:xfrm>
            <a:custGeom>
              <a:avLst/>
              <a:gdLst/>
              <a:ahLst/>
              <a:cxnLst/>
              <a:rect r="r" b="b" t="t" l="l"/>
              <a:pathLst>
                <a:path h="2786262" w="3140120">
                  <a:moveTo>
                    <a:pt x="0" y="0"/>
                  </a:moveTo>
                  <a:lnTo>
                    <a:pt x="3140120" y="0"/>
                  </a:lnTo>
                  <a:lnTo>
                    <a:pt x="3140120" y="2786262"/>
                  </a:lnTo>
                  <a:lnTo>
                    <a:pt x="0" y="2786262"/>
                  </a:lnTo>
                  <a:close/>
                </a:path>
              </a:pathLst>
            </a:custGeom>
            <a:solidFill>
              <a:srgbClr val="F7EFEA">
                <a:alpha val="4078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140120" cy="280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5231" y="1511045"/>
            <a:ext cx="7344794" cy="515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5"/>
              </a:lnSpc>
            </a:pPr>
          </a:p>
          <a:p>
            <a:pPr algn="l">
              <a:lnSpc>
                <a:spcPts val="2085"/>
              </a:lnSpc>
            </a:pPr>
            <a:r>
              <a:rPr lang="en-US" sz="2085" b="true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Limited Access to Specialized Healthcare</a:t>
            </a:r>
          </a:p>
          <a:p>
            <a:pPr algn="l">
              <a:lnSpc>
                <a:spcPts val="2085"/>
              </a:lnSpc>
            </a:pPr>
          </a:p>
          <a:p>
            <a:pPr algn="l" marL="450239" indent="-225119" lvl="1">
              <a:lnSpc>
                <a:spcPts val="2085"/>
              </a:lnSpc>
              <a:buFont typeface="Arial"/>
              <a:buChar char="•"/>
            </a:pPr>
            <a:r>
              <a:rPr lang="en-US" sz="208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Rural and remote communities often lack dermatology specialists</a:t>
            </a:r>
          </a:p>
          <a:p>
            <a:pPr algn="l" marL="450239" indent="-225119" lvl="1">
              <a:lnSpc>
                <a:spcPts val="2085"/>
              </a:lnSpc>
              <a:buFont typeface="Arial"/>
              <a:buChar char="•"/>
            </a:pPr>
            <a:r>
              <a:rPr lang="en-US" sz="208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High cost of specialized medical consultations</a:t>
            </a:r>
          </a:p>
          <a:p>
            <a:pPr algn="l">
              <a:lnSpc>
                <a:spcPts val="2085"/>
              </a:lnSpc>
            </a:pPr>
          </a:p>
          <a:p>
            <a:pPr algn="l">
              <a:lnSpc>
                <a:spcPts val="2085"/>
              </a:lnSpc>
            </a:pPr>
            <a:r>
              <a:rPr lang="en-US" sz="2085" b="true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Delayed Disease Detection</a:t>
            </a:r>
          </a:p>
          <a:p>
            <a:pPr algn="l">
              <a:lnSpc>
                <a:spcPts val="2085"/>
              </a:lnSpc>
            </a:pPr>
          </a:p>
          <a:p>
            <a:pPr algn="l" marL="450239" indent="-225119" lvl="1">
              <a:lnSpc>
                <a:spcPts val="2085"/>
              </a:lnSpc>
              <a:buFont typeface="Arial"/>
              <a:buChar char="•"/>
            </a:pPr>
            <a:r>
              <a:rPr lang="en-US" sz="208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Many individuals ignore early skin condition symptoms</a:t>
            </a:r>
          </a:p>
          <a:p>
            <a:pPr algn="l" marL="450239" indent="-225119" lvl="1">
              <a:lnSpc>
                <a:spcPts val="2085"/>
              </a:lnSpc>
              <a:buFont typeface="Arial"/>
              <a:buChar char="•"/>
            </a:pPr>
            <a:r>
              <a:rPr lang="en-US" sz="208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Limited health awareness and self-monitoring capabilities</a:t>
            </a:r>
          </a:p>
          <a:p>
            <a:pPr algn="l">
              <a:lnSpc>
                <a:spcPts val="2085"/>
              </a:lnSpc>
            </a:pPr>
          </a:p>
          <a:p>
            <a:pPr algn="l">
              <a:lnSpc>
                <a:spcPts val="2085"/>
              </a:lnSpc>
            </a:pPr>
            <a:r>
              <a:rPr lang="en-US" sz="2085" b="true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Diagnostic Barriers</a:t>
            </a:r>
          </a:p>
          <a:p>
            <a:pPr algn="l">
              <a:lnSpc>
                <a:spcPts val="2085"/>
              </a:lnSpc>
            </a:pPr>
          </a:p>
          <a:p>
            <a:pPr algn="l" marL="450239" indent="-225119" lvl="1">
              <a:lnSpc>
                <a:spcPts val="2085"/>
              </a:lnSpc>
              <a:buFont typeface="Arial"/>
              <a:buChar char="•"/>
            </a:pPr>
            <a:r>
              <a:rPr lang="en-US" sz="208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Professional skin disease diagnosis requires specialized expertise</a:t>
            </a:r>
          </a:p>
          <a:p>
            <a:pPr algn="l" marL="450239" indent="-225119" lvl="1">
              <a:lnSpc>
                <a:spcPts val="2085"/>
              </a:lnSpc>
              <a:buFont typeface="Arial"/>
              <a:buChar char="•"/>
            </a:pPr>
            <a:r>
              <a:rPr lang="en-US" sz="208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Significant costs associated with in-person dermatological examinations</a:t>
            </a:r>
          </a:p>
          <a:p>
            <a:pPr algn="l">
              <a:lnSpc>
                <a:spcPts val="208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31750" y="827203"/>
            <a:ext cx="3883223" cy="44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4"/>
              </a:lnSpc>
              <a:spcBef>
                <a:spcPct val="0"/>
              </a:spcBef>
            </a:pPr>
            <a:r>
              <a:rPr lang="en-US" sz="315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18" t="0" r="-98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1853" y="6172200"/>
            <a:ext cx="847653" cy="838117"/>
          </a:xfrm>
          <a:custGeom>
            <a:avLst/>
            <a:gdLst/>
            <a:ahLst/>
            <a:cxnLst/>
            <a:rect r="r" b="b" t="t" l="l"/>
            <a:pathLst>
              <a:path h="838117" w="847653">
                <a:moveTo>
                  <a:pt x="0" y="0"/>
                </a:moveTo>
                <a:lnTo>
                  <a:pt x="847653" y="0"/>
                </a:lnTo>
                <a:lnTo>
                  <a:pt x="847653" y="838117"/>
                </a:lnTo>
                <a:lnTo>
                  <a:pt x="0" y="83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1853" y="-260930"/>
            <a:ext cx="847653" cy="838117"/>
          </a:xfrm>
          <a:custGeom>
            <a:avLst/>
            <a:gdLst/>
            <a:ahLst/>
            <a:cxnLst/>
            <a:rect r="r" b="b" t="t" l="l"/>
            <a:pathLst>
              <a:path h="838117" w="847653">
                <a:moveTo>
                  <a:pt x="0" y="0"/>
                </a:moveTo>
                <a:lnTo>
                  <a:pt x="847653" y="0"/>
                </a:lnTo>
                <a:lnTo>
                  <a:pt x="847653" y="838117"/>
                </a:lnTo>
                <a:lnTo>
                  <a:pt x="0" y="83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-116939"/>
            <a:ext cx="7293256" cy="7461072"/>
            <a:chOff x="0" y="0"/>
            <a:chExt cx="2881286" cy="29475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81286" cy="2947584"/>
            </a:xfrm>
            <a:custGeom>
              <a:avLst/>
              <a:gdLst/>
              <a:ahLst/>
              <a:cxnLst/>
              <a:rect r="r" b="b" t="t" l="l"/>
              <a:pathLst>
                <a:path h="2947584" w="2881286">
                  <a:moveTo>
                    <a:pt x="0" y="0"/>
                  </a:moveTo>
                  <a:lnTo>
                    <a:pt x="2881286" y="0"/>
                  </a:lnTo>
                  <a:lnTo>
                    <a:pt x="2881286" y="2947584"/>
                  </a:lnTo>
                  <a:lnTo>
                    <a:pt x="0" y="2947584"/>
                  </a:ln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881286" cy="2966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5800" y="3199351"/>
            <a:ext cx="5533153" cy="297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449" indent="-230725" lvl="1">
              <a:lnSpc>
                <a:spcPts val="2992"/>
              </a:lnSpc>
              <a:buFont typeface="Arial"/>
              <a:buChar char="•"/>
            </a:pPr>
            <a:r>
              <a:rPr lang="en-US" sz="213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13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Upload images of their skin conditions</a:t>
            </a:r>
          </a:p>
          <a:p>
            <a:pPr algn="l">
              <a:lnSpc>
                <a:spcPts val="2992"/>
              </a:lnSpc>
            </a:pPr>
          </a:p>
          <a:p>
            <a:pPr algn="l" marL="461449" indent="-230725" lvl="1">
              <a:lnSpc>
                <a:spcPts val="2992"/>
              </a:lnSpc>
              <a:buFont typeface="Arial"/>
              <a:buChar char="•"/>
            </a:pPr>
            <a:r>
              <a:rPr lang="en-US" sz="213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Receive instant, preliminary disease classification</a:t>
            </a:r>
          </a:p>
          <a:p>
            <a:pPr algn="l">
              <a:lnSpc>
                <a:spcPts val="2765"/>
              </a:lnSpc>
            </a:pPr>
          </a:p>
          <a:p>
            <a:pPr algn="l" marL="461449" indent="-230725" lvl="1">
              <a:lnSpc>
                <a:spcPts val="2992"/>
              </a:lnSpc>
              <a:buFont typeface="Arial"/>
              <a:buChar char="•"/>
            </a:pPr>
            <a:r>
              <a:rPr lang="en-US" sz="213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Get actionable recommendations for next steps</a:t>
            </a:r>
          </a:p>
          <a:p>
            <a:pPr algn="l">
              <a:lnSpc>
                <a:spcPts val="299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9051" y="431516"/>
            <a:ext cx="3586014" cy="73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Core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302" y="1756125"/>
            <a:ext cx="7040977" cy="83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  <a:spcBef>
                <a:spcPct val="0"/>
              </a:spcBef>
            </a:pPr>
            <a:r>
              <a:rPr lang="en-US" b="true" sz="238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Malama is an AI-driven web application that enables users to: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18" t="0" r="-98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1853" y="6172200"/>
            <a:ext cx="847653" cy="838117"/>
          </a:xfrm>
          <a:custGeom>
            <a:avLst/>
            <a:gdLst/>
            <a:ahLst/>
            <a:cxnLst/>
            <a:rect r="r" b="b" t="t" l="l"/>
            <a:pathLst>
              <a:path h="838117" w="847653">
                <a:moveTo>
                  <a:pt x="0" y="0"/>
                </a:moveTo>
                <a:lnTo>
                  <a:pt x="847653" y="0"/>
                </a:lnTo>
                <a:lnTo>
                  <a:pt x="847653" y="838117"/>
                </a:lnTo>
                <a:lnTo>
                  <a:pt x="0" y="83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1853" y="-260930"/>
            <a:ext cx="847653" cy="838117"/>
          </a:xfrm>
          <a:custGeom>
            <a:avLst/>
            <a:gdLst/>
            <a:ahLst/>
            <a:cxnLst/>
            <a:rect r="r" b="b" t="t" l="l"/>
            <a:pathLst>
              <a:path h="838117" w="847653">
                <a:moveTo>
                  <a:pt x="0" y="0"/>
                </a:moveTo>
                <a:lnTo>
                  <a:pt x="847653" y="0"/>
                </a:lnTo>
                <a:lnTo>
                  <a:pt x="847653" y="838117"/>
                </a:lnTo>
                <a:lnTo>
                  <a:pt x="0" y="83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-116939"/>
            <a:ext cx="7293256" cy="7461072"/>
            <a:chOff x="0" y="0"/>
            <a:chExt cx="2881286" cy="29475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81286" cy="2947584"/>
            </a:xfrm>
            <a:custGeom>
              <a:avLst/>
              <a:gdLst/>
              <a:ahLst/>
              <a:cxnLst/>
              <a:rect r="r" b="b" t="t" l="l"/>
              <a:pathLst>
                <a:path h="2947584" w="2881286">
                  <a:moveTo>
                    <a:pt x="0" y="0"/>
                  </a:moveTo>
                  <a:lnTo>
                    <a:pt x="2881286" y="0"/>
                  </a:lnTo>
                  <a:lnTo>
                    <a:pt x="2881286" y="2947584"/>
                  </a:lnTo>
                  <a:lnTo>
                    <a:pt x="0" y="2947584"/>
                  </a:ln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881286" cy="2966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5800" y="2787068"/>
            <a:ext cx="5116044" cy="349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6664" indent="-213332" lvl="1">
              <a:lnSpc>
                <a:spcPts val="2766"/>
              </a:lnSpc>
              <a:buFont typeface="Arial"/>
              <a:buChar char="•"/>
            </a:pPr>
            <a:r>
              <a:rPr lang="en-US" sz="197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Affordable AI-Powered Diagnosis: A tool that provides instant feedback on skin issues.</a:t>
            </a:r>
          </a:p>
          <a:p>
            <a:pPr algn="l" marL="426664" indent="-213332" lvl="1">
              <a:lnSpc>
                <a:spcPts val="2766"/>
              </a:lnSpc>
              <a:buFont typeface="Arial"/>
              <a:buChar char="•"/>
            </a:pPr>
            <a:r>
              <a:rPr lang="en-US" sz="197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Actionable Insights: Remedies, explanations, and guidance on when to seek professional care.</a:t>
            </a:r>
          </a:p>
          <a:p>
            <a:pPr algn="l" marL="426664" indent="-213332" lvl="1">
              <a:lnSpc>
                <a:spcPts val="2766"/>
              </a:lnSpc>
              <a:buFont typeface="Arial"/>
              <a:buChar char="•"/>
            </a:pPr>
            <a:r>
              <a:rPr lang="en-US" sz="197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Convenience: Accessible anytime, anywhere, with just a smartphone and an internet connection.</a:t>
            </a:r>
          </a:p>
          <a:p>
            <a:pPr algn="l">
              <a:lnSpc>
                <a:spcPts val="276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9051" y="431516"/>
            <a:ext cx="3586014" cy="734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Core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1240" y="2214822"/>
            <a:ext cx="7040977" cy="41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  <a:spcBef>
                <a:spcPct val="0"/>
              </a:spcBef>
            </a:pPr>
            <a:r>
              <a:rPr lang="en-US" b="true" sz="238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 it will provide Value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14" r="-4679" b="-88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4745" y="-295095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5482" y="6172200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07958" y="1707300"/>
            <a:ext cx="10898242" cy="4102121"/>
            <a:chOff x="0" y="0"/>
            <a:chExt cx="4305478" cy="16205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05478" cy="1620591"/>
            </a:xfrm>
            <a:custGeom>
              <a:avLst/>
              <a:gdLst/>
              <a:ahLst/>
              <a:cxnLst/>
              <a:rect r="r" b="b" t="t" l="l"/>
              <a:pathLst>
                <a:path h="1620591" w="4305478">
                  <a:moveTo>
                    <a:pt x="0" y="0"/>
                  </a:moveTo>
                  <a:lnTo>
                    <a:pt x="4305478" y="0"/>
                  </a:lnTo>
                  <a:lnTo>
                    <a:pt x="4305478" y="1620591"/>
                  </a:lnTo>
                  <a:lnTo>
                    <a:pt x="0" y="1620591"/>
                  </a:lnTo>
                  <a:close/>
                </a:path>
              </a:pathLst>
            </a:custGeom>
            <a:solidFill>
              <a:srgbClr val="4441BF">
                <a:alpha val="7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305478" cy="1639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5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07958" y="1871202"/>
            <a:ext cx="10541461" cy="3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5"/>
              </a:lnSpc>
            </a:pPr>
          </a:p>
          <a:p>
            <a:pPr algn="l" marL="668224" indent="-334112" lvl="1">
              <a:lnSpc>
                <a:spcPts val="3095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Potential progression of treatable skin conditions.</a:t>
            </a:r>
          </a:p>
          <a:p>
            <a:pPr algn="l">
              <a:lnSpc>
                <a:spcPts val="3095"/>
              </a:lnSpc>
            </a:pPr>
          </a:p>
          <a:p>
            <a:pPr algn="l" marL="668224" indent="-334112" lvl="1">
              <a:lnSpc>
                <a:spcPts val="3095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Increased awareness and prevention of late diagnosis.</a:t>
            </a:r>
          </a:p>
          <a:p>
            <a:pPr algn="l">
              <a:lnSpc>
                <a:spcPts val="3095"/>
              </a:lnSpc>
            </a:pPr>
          </a:p>
          <a:p>
            <a:pPr algn="l" marL="668224" indent="-334112" lvl="1">
              <a:lnSpc>
                <a:spcPts val="3095"/>
              </a:lnSpc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Improved diagnostic accuracy and enhanced patients outcomes.</a:t>
            </a:r>
          </a:p>
          <a:p>
            <a:pPr algn="l">
              <a:lnSpc>
                <a:spcPts val="3095"/>
              </a:lnSpc>
            </a:pPr>
          </a:p>
          <a:p>
            <a:pPr algn="l" marL="668224" indent="-334112" lvl="1">
              <a:lnSpc>
                <a:spcPts val="3095"/>
              </a:lnSpc>
              <a:spcBef>
                <a:spcPct val="0"/>
              </a:spcBef>
              <a:buFont typeface="Arial"/>
              <a:buChar char="•"/>
            </a:pPr>
            <a:r>
              <a:rPr lang="en-US" sz="3095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Easy accessibility and efficiency and cost reduction.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42818" y="499706"/>
            <a:ext cx="3471741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b="true" sz="43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Impacts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80" t="0" r="-2258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5482" y="6172200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4745" y="-194726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78177" y="2291688"/>
            <a:ext cx="1466586" cy="885451"/>
          </a:xfrm>
          <a:custGeom>
            <a:avLst/>
            <a:gdLst/>
            <a:ahLst/>
            <a:cxnLst/>
            <a:rect r="r" b="b" t="t" l="l"/>
            <a:pathLst>
              <a:path h="885451" w="1466586">
                <a:moveTo>
                  <a:pt x="0" y="0"/>
                </a:moveTo>
                <a:lnTo>
                  <a:pt x="1466586" y="0"/>
                </a:lnTo>
                <a:lnTo>
                  <a:pt x="1466586" y="885451"/>
                </a:lnTo>
                <a:lnTo>
                  <a:pt x="0" y="88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37913" y="2075038"/>
            <a:ext cx="1970286" cy="1102101"/>
          </a:xfrm>
          <a:custGeom>
            <a:avLst/>
            <a:gdLst/>
            <a:ahLst/>
            <a:cxnLst/>
            <a:rect r="r" b="b" t="t" l="l"/>
            <a:pathLst>
              <a:path h="1102101" w="1970286">
                <a:moveTo>
                  <a:pt x="0" y="0"/>
                </a:moveTo>
                <a:lnTo>
                  <a:pt x="1970286" y="0"/>
                </a:lnTo>
                <a:lnTo>
                  <a:pt x="1970286" y="1102101"/>
                </a:lnTo>
                <a:lnTo>
                  <a:pt x="0" y="1102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04412" y="3833651"/>
            <a:ext cx="2103787" cy="1500322"/>
          </a:xfrm>
          <a:custGeom>
            <a:avLst/>
            <a:gdLst/>
            <a:ahLst/>
            <a:cxnLst/>
            <a:rect r="r" b="b" t="t" l="l"/>
            <a:pathLst>
              <a:path h="1500322" w="2103787">
                <a:moveTo>
                  <a:pt x="0" y="0"/>
                </a:moveTo>
                <a:lnTo>
                  <a:pt x="2103787" y="0"/>
                </a:lnTo>
                <a:lnTo>
                  <a:pt x="2103787" y="1500322"/>
                </a:lnTo>
                <a:lnTo>
                  <a:pt x="0" y="15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19" t="0" r="-1791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51656" y="3906836"/>
            <a:ext cx="2119628" cy="1353952"/>
          </a:xfrm>
          <a:custGeom>
            <a:avLst/>
            <a:gdLst/>
            <a:ahLst/>
            <a:cxnLst/>
            <a:rect r="r" b="b" t="t" l="l"/>
            <a:pathLst>
              <a:path h="1353952" w="2119628">
                <a:moveTo>
                  <a:pt x="0" y="0"/>
                </a:moveTo>
                <a:lnTo>
                  <a:pt x="2119629" y="0"/>
                </a:lnTo>
                <a:lnTo>
                  <a:pt x="2119629" y="1353952"/>
                </a:lnTo>
                <a:lnTo>
                  <a:pt x="0" y="1353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014" t="-8920" r="-7701" b="-892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5800" y="628650"/>
            <a:ext cx="5310518" cy="62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b="true" sz="37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Technologies Deployed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791" y="1779597"/>
            <a:ext cx="7467782" cy="439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User uploads an image</a:t>
            </a:r>
          </a:p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Web App (Next.js Frontend) sends image to Backend</a:t>
            </a:r>
          </a:p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Receives image from Web App</a:t>
            </a:r>
          </a:p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Passes image to Finetuned Model (built with Facebook's dinov2)</a:t>
            </a:r>
          </a:p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Finetuned Model classifies the image as a specific disease</a:t>
            </a:r>
          </a:p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Takes the disease classification from the Finetuned Model</a:t>
            </a:r>
          </a:p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Passes the classification to the Large Language Model (Llama 3.3, 70B)</a:t>
            </a:r>
          </a:p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Large Language Model processes the classification and generates a summary of the main points</a:t>
            </a:r>
          </a:p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Sends the summary back to the Web App (Next.js Frontend)</a:t>
            </a:r>
          </a:p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Receives the summary from the Backend</a:t>
            </a:r>
          </a:p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Displays the summary to the user</a:t>
            </a:r>
          </a:p>
          <a:p>
            <a:pPr algn="just" marL="391399" indent="-195699" lvl="1">
              <a:lnSpc>
                <a:spcPts val="2538"/>
              </a:lnSpc>
              <a:buFont typeface="Arial"/>
              <a:buChar char="•"/>
            </a:pPr>
            <a:r>
              <a:rPr lang="en-US" sz="18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Allows the user to ask follow-up questions</a:t>
            </a:r>
          </a:p>
          <a:p>
            <a:pPr algn="just">
              <a:lnSpc>
                <a:spcPts val="25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79268" y="339783"/>
            <a:ext cx="4537770" cy="52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Technology Architecture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754745" y="3126422"/>
            <a:ext cx="1315762" cy="794391"/>
          </a:xfrm>
          <a:custGeom>
            <a:avLst/>
            <a:gdLst/>
            <a:ahLst/>
            <a:cxnLst/>
            <a:rect r="r" b="b" t="t" l="l"/>
            <a:pathLst>
              <a:path h="794391" w="1315762">
                <a:moveTo>
                  <a:pt x="0" y="0"/>
                </a:moveTo>
                <a:lnTo>
                  <a:pt x="1315762" y="0"/>
                </a:lnTo>
                <a:lnTo>
                  <a:pt x="1315762" y="794391"/>
                </a:lnTo>
                <a:lnTo>
                  <a:pt x="0" y="79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6960" y="2306846"/>
            <a:ext cx="1531648" cy="856744"/>
          </a:xfrm>
          <a:custGeom>
            <a:avLst/>
            <a:gdLst/>
            <a:ahLst/>
            <a:cxnLst/>
            <a:rect r="r" b="b" t="t" l="l"/>
            <a:pathLst>
              <a:path h="856744" w="1531648">
                <a:moveTo>
                  <a:pt x="0" y="0"/>
                </a:moveTo>
                <a:lnTo>
                  <a:pt x="1531648" y="0"/>
                </a:lnTo>
                <a:lnTo>
                  <a:pt x="1531648" y="856744"/>
                </a:lnTo>
                <a:lnTo>
                  <a:pt x="0" y="856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46377" y="2306846"/>
            <a:ext cx="1449456" cy="1033684"/>
          </a:xfrm>
          <a:custGeom>
            <a:avLst/>
            <a:gdLst/>
            <a:ahLst/>
            <a:cxnLst/>
            <a:rect r="r" b="b" t="t" l="l"/>
            <a:pathLst>
              <a:path h="1033684" w="1449456">
                <a:moveTo>
                  <a:pt x="0" y="0"/>
                </a:moveTo>
                <a:lnTo>
                  <a:pt x="1449455" y="0"/>
                </a:lnTo>
                <a:lnTo>
                  <a:pt x="1449455" y="1033684"/>
                </a:lnTo>
                <a:lnTo>
                  <a:pt x="0" y="1033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919" t="0" r="-1791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6377" y="4730455"/>
            <a:ext cx="1449456" cy="791614"/>
          </a:xfrm>
          <a:custGeom>
            <a:avLst/>
            <a:gdLst/>
            <a:ahLst/>
            <a:cxnLst/>
            <a:rect r="r" b="b" t="t" l="l"/>
            <a:pathLst>
              <a:path h="791614" w="1449456">
                <a:moveTo>
                  <a:pt x="0" y="0"/>
                </a:moveTo>
                <a:lnTo>
                  <a:pt x="1449455" y="0"/>
                </a:lnTo>
                <a:lnTo>
                  <a:pt x="1449455" y="791614"/>
                </a:lnTo>
                <a:lnTo>
                  <a:pt x="0" y="79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014" t="-10432" r="-7701" b="-273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83145" y="3126422"/>
            <a:ext cx="456718" cy="802102"/>
          </a:xfrm>
          <a:custGeom>
            <a:avLst/>
            <a:gdLst/>
            <a:ahLst/>
            <a:cxnLst/>
            <a:rect r="r" b="b" t="t" l="l"/>
            <a:pathLst>
              <a:path h="802102" w="456718">
                <a:moveTo>
                  <a:pt x="0" y="0"/>
                </a:moveTo>
                <a:lnTo>
                  <a:pt x="456717" y="0"/>
                </a:lnTo>
                <a:lnTo>
                  <a:pt x="456717" y="802102"/>
                </a:lnTo>
                <a:lnTo>
                  <a:pt x="0" y="802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598" t="-12381" r="-278495" b="-1190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094" y="3620982"/>
            <a:ext cx="721566" cy="907425"/>
          </a:xfrm>
          <a:custGeom>
            <a:avLst/>
            <a:gdLst/>
            <a:ahLst/>
            <a:cxnLst/>
            <a:rect r="r" b="b" t="t" l="l"/>
            <a:pathLst>
              <a:path h="907425" w="721566">
                <a:moveTo>
                  <a:pt x="0" y="0"/>
                </a:moveTo>
                <a:lnTo>
                  <a:pt x="721565" y="0"/>
                </a:lnTo>
                <a:lnTo>
                  <a:pt x="721565" y="907425"/>
                </a:lnTo>
                <a:lnTo>
                  <a:pt x="0" y="9074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426" t="-21054" r="-297141" b="-13568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9953" y="4900741"/>
            <a:ext cx="375847" cy="22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0"/>
              </a:lnSpc>
              <a:spcBef>
                <a:spcPct val="0"/>
              </a:spcBef>
            </a:pPr>
            <a:r>
              <a:rPr lang="en-US" b="true" sz="1307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User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11021" y="3542668"/>
            <a:ext cx="7145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2690042" y="3546523"/>
            <a:ext cx="7145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5228028" y="3027949"/>
            <a:ext cx="1419369" cy="3718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8839063" y="2804638"/>
            <a:ext cx="7145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0571104" y="3340530"/>
            <a:ext cx="0" cy="13899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1110455" y="4891482"/>
            <a:ext cx="8735880" cy="187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9986110" y="1917296"/>
            <a:ext cx="1169990" cy="30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0"/>
              </a:lnSpc>
              <a:spcBef>
                <a:spcPct val="0"/>
              </a:spcBef>
            </a:pPr>
            <a:r>
              <a:rPr lang="en-US" sz="91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Dinov2 finetuned 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61033" y="3035272"/>
            <a:ext cx="796118" cy="60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7"/>
              </a:lnSpc>
              <a:spcBef>
                <a:spcPct val="0"/>
              </a:spcBef>
            </a:pPr>
            <a:r>
              <a:rPr lang="en-US" sz="88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dinov2 recieves image and makes a prediction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1345" y="2919620"/>
            <a:ext cx="839399" cy="490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"/>
              </a:lnSpc>
              <a:spcBef>
                <a:spcPct val="0"/>
              </a:spcBef>
            </a:pPr>
            <a:r>
              <a:rPr lang="en-US" sz="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Upload picture of skin disease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46377" y="5512544"/>
            <a:ext cx="1515790" cy="39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"/>
              </a:lnSpc>
              <a:spcBef>
                <a:spcPct val="0"/>
              </a:spcBef>
            </a:pPr>
            <a:r>
              <a:rPr lang="en-US" sz="8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Generates summary compared with the result from the model and send it back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62209" y="3741915"/>
            <a:ext cx="1267247" cy="56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865">
                <a:solidFill>
                  <a:srgbClr val="141C2A"/>
                </a:solidFill>
                <a:latin typeface="Lora"/>
                <a:ea typeface="Lora"/>
                <a:cs typeface="Lora"/>
                <a:sym typeface="Lora"/>
              </a:rPr>
              <a:t>Takes classification from</a:t>
            </a:r>
          </a:p>
          <a:p>
            <a:pPr algn="ctr">
              <a:lnSpc>
                <a:spcPts val="1212"/>
              </a:lnSpc>
            </a:pPr>
            <a:r>
              <a:rPr lang="en-US" sz="865">
                <a:solidFill>
                  <a:srgbClr val="141C2A"/>
                </a:solidFill>
                <a:latin typeface="Lora"/>
                <a:ea typeface="Lora"/>
                <a:cs typeface="Lora"/>
                <a:sym typeface="Lora"/>
              </a:rPr>
              <a:t> finetuned model </a:t>
            </a:r>
          </a:p>
          <a:p>
            <a:pPr algn="ctr">
              <a:lnSpc>
                <a:spcPts val="1143"/>
              </a:lnSpc>
            </a:pPr>
            <a:r>
              <a:rPr lang="en-US" sz="816">
                <a:solidFill>
                  <a:srgbClr val="141C2A"/>
                </a:solidFill>
                <a:latin typeface="Lora"/>
                <a:ea typeface="Lora"/>
                <a:cs typeface="Lora"/>
                <a:sym typeface="Lora"/>
              </a:rPr>
              <a:t>and passes the </a:t>
            </a:r>
          </a:p>
          <a:p>
            <a:pPr algn="ctr">
              <a:lnSpc>
                <a:spcPts val="1143"/>
              </a:lnSpc>
              <a:spcBef>
                <a:spcPct val="0"/>
              </a:spcBef>
            </a:pPr>
            <a:r>
              <a:rPr lang="en-US" sz="816">
                <a:solidFill>
                  <a:srgbClr val="141C2A"/>
                </a:solidFill>
                <a:latin typeface="Lora"/>
                <a:ea typeface="Lora"/>
                <a:cs typeface="Lora"/>
                <a:sym typeface="Lora"/>
              </a:rPr>
              <a:t>result to LLm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4252" y="5097687"/>
            <a:ext cx="1515790" cy="49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"/>
              </a:lnSpc>
              <a:spcBef>
                <a:spcPct val="0"/>
              </a:spcBef>
            </a:pPr>
            <a:r>
              <a:rPr lang="en-US" sz="96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Show the summary and user can ask follow-up questions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68" r="-7980" b="-140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45461" y="2247780"/>
            <a:ext cx="4412076" cy="212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75"/>
              </a:lnSpc>
              <a:spcBef>
                <a:spcPct val="0"/>
              </a:spcBef>
            </a:pPr>
            <a:r>
              <a:rPr lang="en-US" b="true" sz="12482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Demo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05482" y="6172200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4745" y="-194726"/>
            <a:ext cx="890545" cy="880526"/>
          </a:xfrm>
          <a:custGeom>
            <a:avLst/>
            <a:gdLst/>
            <a:ahLst/>
            <a:cxnLst/>
            <a:rect r="r" b="b" t="t" l="l"/>
            <a:pathLst>
              <a:path h="880526" w="890545">
                <a:moveTo>
                  <a:pt x="0" y="0"/>
                </a:moveTo>
                <a:lnTo>
                  <a:pt x="890545" y="0"/>
                </a:lnTo>
                <a:lnTo>
                  <a:pt x="890545" y="880526"/>
                </a:lnTo>
                <a:lnTo>
                  <a:pt x="0" y="88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DAGYkfQnC7M</dc:identifier>
  <dcterms:modified xsi:type="dcterms:W3CDTF">2011-08-01T06:04:30Z</dcterms:modified>
  <cp:revision>1</cp:revision>
  <dc:title>MalamaAi</dc:title>
</cp:coreProperties>
</file>